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07069-8154-4CE6-B338-91B18DCC67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EF750BEA-182E-4B2A-861A-58452F924BB1}">
      <dgm:prSet phldrT="[Текст]"/>
      <dgm:spPr/>
      <dgm:t>
        <a:bodyPr/>
        <a:lstStyle/>
        <a:p>
          <a:r>
            <a:rPr lang="en-US" dirty="0"/>
            <a:t>Acid: H₂O (donates H⁺)</a:t>
          </a:r>
          <a:endParaRPr lang="ru-KZ" dirty="0"/>
        </a:p>
      </dgm:t>
    </dgm:pt>
    <dgm:pt modelId="{1733AB9C-3893-4464-A11E-71E83589D7CC}" type="parTrans" cxnId="{C9A30DB8-A4EE-4218-B84C-D5241004D62C}">
      <dgm:prSet/>
      <dgm:spPr/>
      <dgm:t>
        <a:bodyPr/>
        <a:lstStyle/>
        <a:p>
          <a:endParaRPr lang="ru-KZ"/>
        </a:p>
      </dgm:t>
    </dgm:pt>
    <dgm:pt modelId="{E5B33794-F944-4387-9ACE-3E4F76413D98}" type="sibTrans" cxnId="{C9A30DB8-A4EE-4218-B84C-D5241004D62C}">
      <dgm:prSet/>
      <dgm:spPr/>
      <dgm:t>
        <a:bodyPr/>
        <a:lstStyle/>
        <a:p>
          <a:endParaRPr lang="ru-KZ"/>
        </a:p>
      </dgm:t>
    </dgm:pt>
    <dgm:pt modelId="{4A5C1517-B9A1-4E42-88E5-7BB213516027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Base: NH₃ (accepts H⁺)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D4D4E19A-4F21-4EB2-93D5-5ED49B848B1B}" type="parTrans" cxnId="{C66292C1-F848-49F0-B03A-576483B0DA38}">
      <dgm:prSet/>
      <dgm:spPr/>
      <dgm:t>
        <a:bodyPr/>
        <a:lstStyle/>
        <a:p>
          <a:endParaRPr lang="ru-KZ"/>
        </a:p>
      </dgm:t>
    </dgm:pt>
    <dgm:pt modelId="{7888E3D3-B45F-4A2B-88AE-58E883C566EE}" type="sibTrans" cxnId="{C66292C1-F848-49F0-B03A-576483B0DA38}">
      <dgm:prSet/>
      <dgm:spPr/>
      <dgm:t>
        <a:bodyPr/>
        <a:lstStyle/>
        <a:p>
          <a:endParaRPr lang="ru-KZ"/>
        </a:p>
      </dgm:t>
    </dgm:pt>
    <dgm:pt modelId="{4566E4FD-2C1A-4840-802B-2E718686F1DD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Conjugate acid: NH₄⁺</a:t>
          </a: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C8E456C0-BC91-4840-A86B-9E7CB67A1099}" type="parTrans" cxnId="{73B382CA-75A3-4089-B460-9C567913F4A7}">
      <dgm:prSet/>
      <dgm:spPr/>
      <dgm:t>
        <a:bodyPr/>
        <a:lstStyle/>
        <a:p>
          <a:endParaRPr lang="ru-KZ"/>
        </a:p>
      </dgm:t>
    </dgm:pt>
    <dgm:pt modelId="{E26E16B5-6BBB-4766-9CE7-A8FB64C72E84}" type="sibTrans" cxnId="{73B382CA-75A3-4089-B460-9C567913F4A7}">
      <dgm:prSet/>
      <dgm:spPr/>
      <dgm:t>
        <a:bodyPr/>
        <a:lstStyle/>
        <a:p>
          <a:endParaRPr lang="ru-KZ"/>
        </a:p>
      </dgm:t>
    </dgm:pt>
    <dgm:pt modelId="{CA4C26A3-951A-4E64-A87F-562733E1CFF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Conjugate base: OH⁻</a:t>
          </a: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6D92C937-7870-4344-8DB5-B8673F244956}" type="parTrans" cxnId="{A1CA4F58-478A-49FA-81FF-22D8AA45B596}">
      <dgm:prSet/>
      <dgm:spPr/>
      <dgm:t>
        <a:bodyPr/>
        <a:lstStyle/>
        <a:p>
          <a:endParaRPr lang="ru-KZ"/>
        </a:p>
      </dgm:t>
    </dgm:pt>
    <dgm:pt modelId="{67731F69-FAFA-4378-9E90-CEDD8C46D54D}" type="sibTrans" cxnId="{A1CA4F58-478A-49FA-81FF-22D8AA45B596}">
      <dgm:prSet/>
      <dgm:spPr/>
      <dgm:t>
        <a:bodyPr/>
        <a:lstStyle/>
        <a:p>
          <a:endParaRPr lang="ru-KZ"/>
        </a:p>
      </dgm:t>
    </dgm:pt>
    <dgm:pt modelId="{5429A31A-A32F-413A-8071-0A0452B85E11}" type="pres">
      <dgm:prSet presAssocID="{9A407069-8154-4CE6-B338-91B18DCC6706}" presName="diagram" presStyleCnt="0">
        <dgm:presLayoutVars>
          <dgm:dir/>
          <dgm:resizeHandles val="exact"/>
        </dgm:presLayoutVars>
      </dgm:prSet>
      <dgm:spPr/>
    </dgm:pt>
    <dgm:pt modelId="{A05A6900-14F9-4CCF-B614-8A56C0C2F205}" type="pres">
      <dgm:prSet presAssocID="{EF750BEA-182E-4B2A-861A-58452F924BB1}" presName="node" presStyleLbl="node1" presStyleIdx="0" presStyleCnt="4">
        <dgm:presLayoutVars>
          <dgm:bulletEnabled val="1"/>
        </dgm:presLayoutVars>
      </dgm:prSet>
      <dgm:spPr/>
    </dgm:pt>
    <dgm:pt modelId="{711C6876-6276-444B-A1E5-05D8C6408148}" type="pres">
      <dgm:prSet presAssocID="{E5B33794-F944-4387-9ACE-3E4F76413D98}" presName="sibTrans" presStyleCnt="0"/>
      <dgm:spPr/>
    </dgm:pt>
    <dgm:pt modelId="{A1E08366-A8DC-4450-B72A-C0B1015A5F31}" type="pres">
      <dgm:prSet presAssocID="{4A5C1517-B9A1-4E42-88E5-7BB213516027}" presName="node" presStyleLbl="node1" presStyleIdx="1" presStyleCnt="4">
        <dgm:presLayoutVars>
          <dgm:bulletEnabled val="1"/>
        </dgm:presLayoutVars>
      </dgm:prSet>
      <dgm:spPr/>
    </dgm:pt>
    <dgm:pt modelId="{D5B3B4CD-F713-4128-9310-55B0211023F7}" type="pres">
      <dgm:prSet presAssocID="{7888E3D3-B45F-4A2B-88AE-58E883C566EE}" presName="sibTrans" presStyleCnt="0"/>
      <dgm:spPr/>
    </dgm:pt>
    <dgm:pt modelId="{49554550-A76D-454B-8253-8E28756382A8}" type="pres">
      <dgm:prSet presAssocID="{4566E4FD-2C1A-4840-802B-2E718686F1DD}" presName="node" presStyleLbl="node1" presStyleIdx="2" presStyleCnt="4">
        <dgm:presLayoutVars>
          <dgm:bulletEnabled val="1"/>
        </dgm:presLayoutVars>
      </dgm:prSet>
      <dgm:spPr/>
    </dgm:pt>
    <dgm:pt modelId="{1DB6EC6B-127F-4A44-AE5C-0A380DA7CF0E}" type="pres">
      <dgm:prSet presAssocID="{E26E16B5-6BBB-4766-9CE7-A8FB64C72E84}" presName="sibTrans" presStyleCnt="0"/>
      <dgm:spPr/>
    </dgm:pt>
    <dgm:pt modelId="{79EF8D8C-1515-442E-B0A4-1859F23699F5}" type="pres">
      <dgm:prSet presAssocID="{CA4C26A3-951A-4E64-A87F-562733E1CFF6}" presName="node" presStyleLbl="node1" presStyleIdx="3" presStyleCnt="4">
        <dgm:presLayoutVars>
          <dgm:bulletEnabled val="1"/>
        </dgm:presLayoutVars>
      </dgm:prSet>
      <dgm:spPr/>
    </dgm:pt>
  </dgm:ptLst>
  <dgm:cxnLst>
    <dgm:cxn modelId="{5DE9E51D-661E-461F-8B30-12DABF0C3A2E}" type="presOf" srcId="{CA4C26A3-951A-4E64-A87F-562733E1CFF6}" destId="{79EF8D8C-1515-442E-B0A4-1859F23699F5}" srcOrd="0" destOrd="0" presId="urn:microsoft.com/office/officeart/2005/8/layout/default"/>
    <dgm:cxn modelId="{FBFAFD3D-F05C-4742-B188-788CE0960EF0}" type="presOf" srcId="{4566E4FD-2C1A-4840-802B-2E718686F1DD}" destId="{49554550-A76D-454B-8253-8E28756382A8}" srcOrd="0" destOrd="0" presId="urn:microsoft.com/office/officeart/2005/8/layout/default"/>
    <dgm:cxn modelId="{A1CA4F58-478A-49FA-81FF-22D8AA45B596}" srcId="{9A407069-8154-4CE6-B338-91B18DCC6706}" destId="{CA4C26A3-951A-4E64-A87F-562733E1CFF6}" srcOrd="3" destOrd="0" parTransId="{6D92C937-7870-4344-8DB5-B8673F244956}" sibTransId="{67731F69-FAFA-4378-9E90-CEDD8C46D54D}"/>
    <dgm:cxn modelId="{C362EDA2-DF5C-40A6-9700-7DF337EEF174}" type="presOf" srcId="{4A5C1517-B9A1-4E42-88E5-7BB213516027}" destId="{A1E08366-A8DC-4450-B72A-C0B1015A5F31}" srcOrd="0" destOrd="0" presId="urn:microsoft.com/office/officeart/2005/8/layout/default"/>
    <dgm:cxn modelId="{E113C9B1-E451-4B13-B51F-3E37EA270EFB}" type="presOf" srcId="{EF750BEA-182E-4B2A-861A-58452F924BB1}" destId="{A05A6900-14F9-4CCF-B614-8A56C0C2F205}" srcOrd="0" destOrd="0" presId="urn:microsoft.com/office/officeart/2005/8/layout/default"/>
    <dgm:cxn modelId="{C9A30DB8-A4EE-4218-B84C-D5241004D62C}" srcId="{9A407069-8154-4CE6-B338-91B18DCC6706}" destId="{EF750BEA-182E-4B2A-861A-58452F924BB1}" srcOrd="0" destOrd="0" parTransId="{1733AB9C-3893-4464-A11E-71E83589D7CC}" sibTransId="{E5B33794-F944-4387-9ACE-3E4F76413D98}"/>
    <dgm:cxn modelId="{C66292C1-F848-49F0-B03A-576483B0DA38}" srcId="{9A407069-8154-4CE6-B338-91B18DCC6706}" destId="{4A5C1517-B9A1-4E42-88E5-7BB213516027}" srcOrd="1" destOrd="0" parTransId="{D4D4E19A-4F21-4EB2-93D5-5ED49B848B1B}" sibTransId="{7888E3D3-B45F-4A2B-88AE-58E883C566EE}"/>
    <dgm:cxn modelId="{F892EAC1-6EBA-444B-B9B3-0ADBD93408D6}" type="presOf" srcId="{9A407069-8154-4CE6-B338-91B18DCC6706}" destId="{5429A31A-A32F-413A-8071-0A0452B85E11}" srcOrd="0" destOrd="0" presId="urn:microsoft.com/office/officeart/2005/8/layout/default"/>
    <dgm:cxn modelId="{73B382CA-75A3-4089-B460-9C567913F4A7}" srcId="{9A407069-8154-4CE6-B338-91B18DCC6706}" destId="{4566E4FD-2C1A-4840-802B-2E718686F1DD}" srcOrd="2" destOrd="0" parTransId="{C8E456C0-BC91-4840-A86B-9E7CB67A1099}" sibTransId="{E26E16B5-6BBB-4766-9CE7-A8FB64C72E84}"/>
    <dgm:cxn modelId="{8DCD039F-92A6-46B0-962D-B1AA4A2DAE5C}" type="presParOf" srcId="{5429A31A-A32F-413A-8071-0A0452B85E11}" destId="{A05A6900-14F9-4CCF-B614-8A56C0C2F205}" srcOrd="0" destOrd="0" presId="urn:microsoft.com/office/officeart/2005/8/layout/default"/>
    <dgm:cxn modelId="{E71FADE4-034E-4DFE-89DC-F1FF325C3CFC}" type="presParOf" srcId="{5429A31A-A32F-413A-8071-0A0452B85E11}" destId="{711C6876-6276-444B-A1E5-05D8C6408148}" srcOrd="1" destOrd="0" presId="urn:microsoft.com/office/officeart/2005/8/layout/default"/>
    <dgm:cxn modelId="{1A3025D4-AB6F-4D44-9B1D-9042CDDB3BDD}" type="presParOf" srcId="{5429A31A-A32F-413A-8071-0A0452B85E11}" destId="{A1E08366-A8DC-4450-B72A-C0B1015A5F31}" srcOrd="2" destOrd="0" presId="urn:microsoft.com/office/officeart/2005/8/layout/default"/>
    <dgm:cxn modelId="{29FE9C46-65AB-48A6-940E-55E1C7B28CA9}" type="presParOf" srcId="{5429A31A-A32F-413A-8071-0A0452B85E11}" destId="{D5B3B4CD-F713-4128-9310-55B0211023F7}" srcOrd="3" destOrd="0" presId="urn:microsoft.com/office/officeart/2005/8/layout/default"/>
    <dgm:cxn modelId="{8029E32A-5B0A-4FDC-827F-BCD9C0680A64}" type="presParOf" srcId="{5429A31A-A32F-413A-8071-0A0452B85E11}" destId="{49554550-A76D-454B-8253-8E28756382A8}" srcOrd="4" destOrd="0" presId="urn:microsoft.com/office/officeart/2005/8/layout/default"/>
    <dgm:cxn modelId="{48F766D3-D586-4464-93B5-8DB14A47ACC4}" type="presParOf" srcId="{5429A31A-A32F-413A-8071-0A0452B85E11}" destId="{1DB6EC6B-127F-4A44-AE5C-0A380DA7CF0E}" srcOrd="5" destOrd="0" presId="urn:microsoft.com/office/officeart/2005/8/layout/default"/>
    <dgm:cxn modelId="{5F8706F8-EAC4-47B2-BE99-8436E01765F2}" type="presParOf" srcId="{5429A31A-A32F-413A-8071-0A0452B85E11}" destId="{79EF8D8C-1515-442E-B0A4-1859F23699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A6900-14F9-4CCF-B614-8A56C0C2F205}">
      <dsp:nvSpPr>
        <dsp:cNvPr id="0" name=""/>
        <dsp:cNvSpPr/>
      </dsp:nvSpPr>
      <dsp:spPr>
        <a:xfrm>
          <a:off x="2891" y="128989"/>
          <a:ext cx="2293779" cy="1376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Acid: H₂O (donates H⁺)</a:t>
          </a:r>
          <a:endParaRPr lang="ru-KZ" sz="2600" kern="1200" dirty="0"/>
        </a:p>
      </dsp:txBody>
      <dsp:txXfrm>
        <a:off x="2891" y="128989"/>
        <a:ext cx="2293779" cy="1376267"/>
      </dsp:txXfrm>
    </dsp:sp>
    <dsp:sp modelId="{A1E08366-A8DC-4450-B72A-C0B1015A5F31}">
      <dsp:nvSpPr>
        <dsp:cNvPr id="0" name=""/>
        <dsp:cNvSpPr/>
      </dsp:nvSpPr>
      <dsp:spPr>
        <a:xfrm>
          <a:off x="2526048" y="128989"/>
          <a:ext cx="2293779" cy="1376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/>
            <a:t>Base: NH₃ (accepts H⁺)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600" kern="1200" dirty="0"/>
        </a:p>
      </dsp:txBody>
      <dsp:txXfrm>
        <a:off x="2526048" y="128989"/>
        <a:ext cx="2293779" cy="1376267"/>
      </dsp:txXfrm>
    </dsp:sp>
    <dsp:sp modelId="{49554550-A76D-454B-8253-8E28756382A8}">
      <dsp:nvSpPr>
        <dsp:cNvPr id="0" name=""/>
        <dsp:cNvSpPr/>
      </dsp:nvSpPr>
      <dsp:spPr>
        <a:xfrm>
          <a:off x="5049206" y="128989"/>
          <a:ext cx="2293779" cy="1376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/>
            <a:t>Conjugate acid: NH₄⁺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600" kern="1200" dirty="0"/>
        </a:p>
      </dsp:txBody>
      <dsp:txXfrm>
        <a:off x="5049206" y="128989"/>
        <a:ext cx="2293779" cy="1376267"/>
      </dsp:txXfrm>
    </dsp:sp>
    <dsp:sp modelId="{79EF8D8C-1515-442E-B0A4-1859F23699F5}">
      <dsp:nvSpPr>
        <dsp:cNvPr id="0" name=""/>
        <dsp:cNvSpPr/>
      </dsp:nvSpPr>
      <dsp:spPr>
        <a:xfrm>
          <a:off x="7572364" y="128989"/>
          <a:ext cx="2293779" cy="1376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/>
            <a:t>Conjugate base: OH⁻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600" kern="1200" dirty="0"/>
        </a:p>
      </dsp:txBody>
      <dsp:txXfrm>
        <a:off x="7572364" y="128989"/>
        <a:ext cx="2293779" cy="1376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Brønsted-Lowry theory of acids and bases. Reactions that change the degree of oxidation.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Brønsted–Lowry concept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AD0FBD-DBDA-2685-DC72-28D17E246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Introduced in 1923, the Brønsted–Lowry theory defines acids and bases by their behavior in proton (H⁺) transfer reactions:</a:t>
                </a:r>
              </a:p>
              <a:p>
                <a:r>
                  <a:rPr lang="en-US" u="sng" dirty="0"/>
                  <a:t>Acid: a substance that donates a proton.</a:t>
                </a:r>
              </a:p>
              <a:p>
                <a:r>
                  <a:rPr lang="en-US" u="sng" dirty="0"/>
                  <a:t>Base: a substance that accepts a proton.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</m:t>
                    </m:r>
                    <m:r>
                      <a:rPr lang="en-US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smtClean="0">
                        <a:latin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IQ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ar-IQ" dirty="0"/>
              </a:p>
              <a:p>
                <a:r>
                  <a:rPr lang="en-US" dirty="0"/>
                  <a:t>This definition extends beyond aqueous solutions, unlike the older Arrhenius model, and includes gas-phase and non-aqueous acid–base reactions.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AD0FBD-DBDA-2685-DC72-28D17E24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Conjugate acid–base pairs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D43C943-CEE3-E1D9-2035-F2204E2EC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Every acid–base reaction involves two conjugate pairs.</a:t>
                </a:r>
                <a:br>
                  <a:rPr lang="en-US" dirty="0"/>
                </a:br>
                <a:r>
                  <a:rPr lang="en-US" dirty="0"/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r-IQ" b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ar-IQ" b="0" smtClean="0">
                        <a:latin typeface="Cambria Math" panose="02040503050406030204" pitchFamily="18" charset="0"/>
                      </a:rPr>
                      <m:t>⇌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ar-IQ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pair differs by one proton.</a:t>
                </a:r>
                <a:br>
                  <a:rPr lang="en-US" dirty="0"/>
                </a:br>
                <a:r>
                  <a:rPr lang="en-US" dirty="0"/>
                  <a:t>The strength of an acid is inversely related to the strength of its conjugate base.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D43C943-CEE3-E1D9-2035-F2204E2EC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25F67D1-3C4C-287C-D27B-7F5611A6B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042733"/>
              </p:ext>
            </p:extLst>
          </p:nvPr>
        </p:nvGraphicFramePr>
        <p:xfrm>
          <a:off x="1161482" y="2928027"/>
          <a:ext cx="9869035" cy="163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 dirty="0"/>
              <a:t>Amphoteric and polyprotic substances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9AC9E2-7FFC-6650-6F78-065D5C7C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21667"/>
            <a:ext cx="4001315" cy="37512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4769" y="2198914"/>
                <a:ext cx="6574973" cy="36701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Some species can act both as acids and bases, depending on reaction conditions — they are called amphoteric.</a:t>
                </a:r>
                <a:br>
                  <a:rPr lang="en-US" dirty="0"/>
                </a:br>
                <a:r>
                  <a:rPr lang="en-US" dirty="0"/>
                  <a:t>Example: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ar-IQ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ar-IQ">
                        <a:latin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ar-IQ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ar-IQ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ar-IQ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:r>
                  <a:rPr lang="en-US" dirty="0"/>
                  <a:t>Water acts as both donor and acceptor.</a:t>
                </a:r>
                <a:br>
                  <a:rPr lang="en-US" dirty="0"/>
                </a:br>
                <a:r>
                  <a:rPr lang="en-US" dirty="0"/>
                  <a:t>Other amphoteric substances include Al(OH)₃, HCO₃⁻, and H₂PO₄⁻.</a:t>
                </a:r>
                <a:br>
                  <a:rPr lang="en-US" dirty="0"/>
                </a:br>
                <a:r>
                  <a:rPr lang="en-US" dirty="0"/>
                  <a:t>Polyprotic acids (e.g., H₂SO₄, H₃PO₄) can donate more than one proton in a stepwise manner, forming a series of conjugate bases.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4769" y="2198914"/>
                <a:ext cx="6574973" cy="3670180"/>
              </a:xfrm>
              <a:blipFill>
                <a:blip r:embed="rId3"/>
                <a:stretch>
                  <a:fillRect l="-927" t="-182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Acid–base strength and equilibrium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strength of an acid or base depends on its tendency to donate or accept protons.</a:t>
                </a:r>
                <a:br>
                  <a:rPr lang="en-US" dirty="0"/>
                </a:br>
                <a:r>
                  <a:rPr lang="en-US" dirty="0"/>
                  <a:t>This is expressed through the acid dissociation constant (Ka) and base dissociation constant (</a:t>
                </a:r>
                <a:r>
                  <a:rPr lang="en-US" dirty="0" err="1"/>
                  <a:t>Kb</a:t>
                </a:r>
                <a:r>
                  <a:rPr lang="en-US" dirty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𝐻𝐴</m:t>
                    </m:r>
                    <m:r>
                      <a:rPr lang="en-US"/>
                      <m:t>⇌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𝐴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 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𝑎</m:t>
                        </m:r>
                      </m:sub>
                    </m:sSub>
                    <m:r>
                      <a:rPr lang="ar-IQ"/>
                      <m:t>=</m:t>
                    </m:r>
                    <m:f>
                      <m:fPr>
                        <m:ctrlPr>
                          <a:rPr lang="ar-IQ" i="1"/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ar-IQ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IQ" i="1"/>
                                </m:ctrlPr>
                              </m:sSupPr>
                              <m:e>
                                <m:r>
                                  <a:rPr lang="ar-IQ" i="1"/>
                                  <m:t>𝐻</m:t>
                                </m:r>
                              </m:e>
                              <m:sup>
                                <m:r>
                                  <a:rPr lang="ar-IQ"/>
                                  <m:t>+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ar-IQ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IQ" i="1"/>
                                </m:ctrlPr>
                              </m:sSupPr>
                              <m:e>
                                <m:r>
                                  <a:rPr lang="ar-IQ" i="1"/>
                                  <m:t>𝐴</m:t>
                                </m:r>
                              </m:e>
                              <m:sup>
                                <m:r>
                                  <a:rPr lang="ar-IQ"/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ar-IQ" i="1"/>
                            </m:ctrlPr>
                          </m:dPr>
                          <m:e>
                            <m:r>
                              <a:rPr lang="ar-IQ" i="1"/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endParaRPr lang="ar-IQ" dirty="0"/>
              </a:p>
              <a:p>
                <a14:m>
                  <m:oMath xmlns:m="http://schemas.openxmlformats.org/officeDocument/2006/math">
                    <m:r>
                      <a:rPr lang="ar-IQ" i="1"/>
                      <m:t>𝐵</m:t>
                    </m:r>
                    <m:r>
                      <a:rPr lang="ar-IQ"/>
                      <m:t>+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  <m:r>
                      <a:rPr lang="ar-IQ"/>
                      <m:t>⇌</m:t>
                    </m:r>
                    <m:r>
                      <a:rPr lang="ar-IQ" i="1"/>
                      <m:t>𝐵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 i="1"/>
                      <m:t>𝑂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 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𝑏</m:t>
                        </m:r>
                      </m:sub>
                    </m:sSub>
                    <m:r>
                      <a:rPr lang="ar-IQ"/>
                      <m:t>=</m:t>
                    </m:r>
                    <m:f>
                      <m:fPr>
                        <m:ctrlPr>
                          <a:rPr lang="ar-IQ" i="1"/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ar-IQ" i="1"/>
                            </m:ctrlPr>
                          </m:dPr>
                          <m:e>
                            <m:r>
                              <a:rPr lang="ar-IQ" i="1"/>
                              <m:t>𝐵</m:t>
                            </m:r>
                            <m:sSup>
                              <m:sSupPr>
                                <m:ctrlPr>
                                  <a:rPr lang="ar-IQ" i="1"/>
                                </m:ctrlPr>
                              </m:sSupPr>
                              <m:e>
                                <m:r>
                                  <a:rPr lang="ar-IQ" i="1"/>
                                  <m:t>𝐻</m:t>
                                </m:r>
                              </m:e>
                              <m:sup>
                                <m:r>
                                  <a:rPr lang="ar-IQ"/>
                                  <m:t>+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ar-IQ" i="1"/>
                            </m:ctrlPr>
                          </m:dPr>
                          <m:e>
                            <m:r>
                              <a:rPr lang="ar-IQ" i="1"/>
                              <m:t>𝑂</m:t>
                            </m:r>
                            <m:sSup>
                              <m:sSupPr>
                                <m:ctrlPr>
                                  <a:rPr lang="ar-IQ" i="1"/>
                                </m:ctrlPr>
                              </m:sSupPr>
                              <m:e>
                                <m:r>
                                  <a:rPr lang="ar-IQ" i="1"/>
                                  <m:t>𝐻</m:t>
                                </m:r>
                              </m:e>
                              <m:sup>
                                <m:r>
                                  <a:rPr lang="ar-IQ"/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ar-IQ" i="1"/>
                            </m:ctrlPr>
                          </m:dPr>
                          <m:e>
                            <m:r>
                              <a:rPr lang="ar-IQ" i="1"/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ar-IQ" dirty="0"/>
              </a:p>
              <a:p>
                <a:r>
                  <a:rPr lang="en-US" dirty="0"/>
                  <a:t>Larger Ka → stronger acid; smaller Ka → weaker acid.</a:t>
                </a:r>
                <a:br>
                  <a:rPr lang="en-US" dirty="0"/>
                </a:br>
                <a:r>
                  <a:rPr lang="en-US" dirty="0"/>
                  <a:t>The relationship between Ka and </a:t>
                </a:r>
                <a:r>
                  <a:rPr lang="en-US" dirty="0" err="1"/>
                  <a:t>Kb</a:t>
                </a:r>
                <a:r>
                  <a:rPr lang="en-US" dirty="0"/>
                  <a:t> for conjugate pairs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𝑎</m:t>
                        </m:r>
                      </m:sub>
                    </m:sSub>
                    <m:r>
                      <a:rPr lang="ar-IQ"/>
                      <m:t>×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𝑏</m:t>
                        </m:r>
                      </m:sub>
                    </m:sSub>
                    <m:r>
                      <a:rPr lang="ar-IQ"/>
                      <m:t>=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𝑤</m:t>
                        </m:r>
                      </m:sub>
                    </m:sSub>
                  </m:oMath>
                </a14:m>
                <a:endParaRPr lang="ar-IQ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/>
                        </m:ctrlPr>
                      </m:sSubPr>
                      <m:e>
                        <m:r>
                          <a:rPr lang="ar-IQ" i="1"/>
                          <m:t>𝐾</m:t>
                        </m:r>
                      </m:e>
                      <m:sub>
                        <m:r>
                          <a:rPr lang="ar-IQ" i="1"/>
                          <m:t>𝑤</m:t>
                        </m:r>
                      </m:sub>
                    </m:sSub>
                    <m:r>
                      <a:rPr lang="ar-IQ"/>
                      <m:t>=</m:t>
                    </m:r>
                    <m:r>
                      <a:rPr lang="ar-IQ"/>
                      <m:t>1</m:t>
                    </m:r>
                    <m:r>
                      <a:rPr lang="ar-IQ"/>
                      <m:t>.</m:t>
                    </m:r>
                    <m:r>
                      <a:rPr lang="ar-IQ"/>
                      <m:t>0</m:t>
                    </m:r>
                    <m:r>
                      <a:rPr lang="ar-IQ"/>
                      <m:t>×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/>
                          <m:t>10</m:t>
                        </m:r>
                      </m:e>
                      <m:sup>
                        <m:r>
                          <a:rPr lang="ar-IQ"/>
                          <m:t>−</m:t>
                        </m:r>
                        <m:r>
                          <a:rPr lang="ar-IQ"/>
                          <m:t>14</m:t>
                        </m:r>
                      </m:sup>
                    </m:sSup>
                  </m:oMath>
                </a14:m>
                <a:r>
                  <a:rPr lang="en-US" dirty="0"/>
                  <a:t>at 25°C.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33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Reactions that change the degree of oxidation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change in oxidation state occurs when electrons are transferred between species.</a:t>
                </a:r>
              </a:p>
              <a:p>
                <a:r>
                  <a:rPr lang="en-US" u="sng" dirty="0"/>
                  <a:t>Oxidation</a:t>
                </a:r>
                <a:r>
                  <a:rPr lang="en-US" dirty="0"/>
                  <a:t>: loss of electrons → increase in oxidation number.</a:t>
                </a:r>
              </a:p>
              <a:p>
                <a:r>
                  <a:rPr lang="en-US" u="sng" dirty="0"/>
                  <a:t>Reduction</a:t>
                </a:r>
                <a:r>
                  <a:rPr lang="en-US" dirty="0"/>
                  <a:t>: gain of electrons → decrease in oxidation number.</a:t>
                </a:r>
              </a:p>
              <a:p>
                <a:r>
                  <a:rPr lang="en-US" dirty="0"/>
                  <a:t>Example: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𝑍𝑛</m:t>
                    </m:r>
                    <m:r>
                      <a:rPr lang="en-US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ar-IQ" b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IQ" b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ar-IQ" b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𝐶𝑢</m:t>
                    </m:r>
                  </m:oMath>
                </a14:m>
                <a:endParaRPr lang="ar-IQ" dirty="0"/>
              </a:p>
              <a:p>
                <a:r>
                  <a:rPr lang="en-US" dirty="0"/>
                  <a:t>Here, Zn is oxidized (0 → +2), Cu²⁺ is reduced (+2 → 0).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Such reactions are called redox reactions and are fundamental to energy conversion, corrosion, and metabolism.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r="-42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Balancing redox reactions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79C799-573C-83D7-B9A3-CA172F105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51615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Redox equations are balanced to conserve mass and charge.</a:t>
                </a:r>
                <a:br>
                  <a:rPr lang="en-US" dirty="0"/>
                </a:br>
                <a:r>
                  <a:rPr lang="en-US" dirty="0"/>
                  <a:t>The half-reaction method involves:</a:t>
                </a:r>
              </a:p>
              <a:p>
                <a:r>
                  <a:rPr lang="en-US" dirty="0"/>
                  <a:t>Separating oxidation and reduction reactions.</a:t>
                </a:r>
              </a:p>
              <a:p>
                <a:r>
                  <a:rPr lang="en-US" dirty="0"/>
                  <a:t>Balancing atoms (except O and H).</a:t>
                </a:r>
              </a:p>
              <a:p>
                <a:r>
                  <a:rPr lang="en-US" dirty="0"/>
                  <a:t>Balancing oxygen with H₂O and hydrogen with H⁺ (in acidic medium) or OH⁻ (in basic medium).</a:t>
                </a:r>
              </a:p>
              <a:p>
                <a:r>
                  <a:rPr lang="en-US" dirty="0"/>
                  <a:t>Balancing charge by adding electrons.</a:t>
                </a:r>
              </a:p>
              <a:p>
                <a:r>
                  <a:rPr lang="en-US" dirty="0"/>
                  <a:t>Combining the two half-reactions to cancel electrons.</a:t>
                </a:r>
              </a:p>
              <a:p>
                <a:r>
                  <a:rPr lang="en-US" dirty="0"/>
                  <a:t>Example in acidic solution: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𝐶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𝑟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7</m:t>
                        </m:r>
                      </m:sub>
                      <m:sup>
                        <m:r>
                          <a:rPr lang="ar-IQ"/>
                          <m:t>2</m:t>
                        </m:r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r>
                      <a:rPr lang="ar-IQ"/>
                      <m:t>14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6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/>
                      <m:t>2</m:t>
                    </m:r>
                    <m:r>
                      <a:rPr lang="ar-IQ" i="1"/>
                      <m:t>𝐶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𝑟</m:t>
                        </m:r>
                      </m:e>
                      <m:sup>
                        <m:r>
                          <a:rPr lang="ar-IQ"/>
                          <m:t>3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7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</m:oMath>
                </a14:m>
                <a:endParaRPr lang="ar-IQ" dirty="0"/>
              </a:p>
              <a:p>
                <a14:m>
                  <m:oMath xmlns:m="http://schemas.openxmlformats.org/officeDocument/2006/math">
                    <m:r>
                      <a:rPr lang="ar-IQ" i="1"/>
                      <m:t>𝐹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2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 i="1"/>
                      <m:t>𝐹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3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−</m:t>
                        </m:r>
                      </m:sup>
                    </m:sSup>
                  </m:oMath>
                </a14:m>
                <a:endParaRPr lang="ar-IQ" dirty="0"/>
              </a:p>
              <a:p>
                <a:r>
                  <a:rPr lang="en-US" dirty="0"/>
                  <a:t>Combined: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𝐶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𝑟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sSubSup>
                      <m:sSubSupPr>
                        <m:ctrlPr>
                          <a:rPr lang="ar-IQ" i="1"/>
                        </m:ctrlPr>
                      </m:sSubSup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7</m:t>
                        </m:r>
                      </m:sub>
                      <m:sup>
                        <m:r>
                          <a:rPr lang="ar-IQ"/>
                          <m:t>2</m:t>
                        </m:r>
                        <m:r>
                          <a:rPr lang="ar-IQ"/>
                          <m:t>−</m:t>
                        </m:r>
                      </m:sup>
                    </m:sSubSup>
                    <m:r>
                      <a:rPr lang="ar-IQ"/>
                      <m:t>+</m:t>
                    </m:r>
                    <m:r>
                      <a:rPr lang="ar-IQ"/>
                      <m:t>14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𝐻</m:t>
                        </m:r>
                      </m:e>
                      <m:sup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6</m:t>
                    </m:r>
                    <m:r>
                      <a:rPr lang="ar-IQ" i="1"/>
                      <m:t>𝐹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2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→</m:t>
                    </m:r>
                    <m:r>
                      <a:rPr lang="ar-IQ"/>
                      <m:t>2</m:t>
                    </m:r>
                    <m:r>
                      <a:rPr lang="ar-IQ" i="1"/>
                      <m:t>𝐶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𝑟</m:t>
                        </m:r>
                      </m:e>
                      <m:sup>
                        <m:r>
                          <a:rPr lang="ar-IQ"/>
                          <m:t>3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6</m:t>
                    </m:r>
                    <m:r>
                      <a:rPr lang="ar-IQ" i="1"/>
                      <m:t>𝐹</m:t>
                    </m:r>
                    <m:sSup>
                      <m:sSupPr>
                        <m:ctrlPr>
                          <a:rPr lang="ar-IQ" i="1"/>
                        </m:ctrlPr>
                      </m:sSupPr>
                      <m:e>
                        <m:r>
                          <a:rPr lang="ar-IQ" i="1"/>
                          <m:t>𝑒</m:t>
                        </m:r>
                      </m:e>
                      <m:sup>
                        <m:r>
                          <a:rPr lang="ar-IQ"/>
                          <m:t>3</m:t>
                        </m:r>
                        <m:r>
                          <a:rPr lang="ar-IQ"/>
                          <m:t>+</m:t>
                        </m:r>
                      </m:sup>
                    </m:sSup>
                    <m:r>
                      <a:rPr lang="ar-IQ"/>
                      <m:t>+</m:t>
                    </m:r>
                    <m:r>
                      <a:rPr lang="ar-IQ"/>
                      <m:t>7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</m:oMath>
                </a14:m>
                <a:endParaRPr lang="ar-IQ" dirty="0"/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79C799-573C-83D7-B9A3-CA172F10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516155"/>
              </a:xfrm>
              <a:blipFill>
                <a:blip r:embed="rId2"/>
                <a:stretch>
                  <a:fillRect l="-1273" t="-1484" b="-81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A9B48-290D-8C8C-3493-8A94472A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Relationship between acid–base and redox reactions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E7F1F3B-BD67-132F-544D-9E62372A9C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952738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Although distinct, acid–base and redox reactions both involve the transfer of fundamental particles:</a:t>
                </a:r>
              </a:p>
              <a:p>
                <a:r>
                  <a:rPr lang="en-US" b="1" dirty="0"/>
                  <a:t>Protons (H⁺)</a:t>
                </a:r>
                <a:r>
                  <a:rPr lang="en-US" dirty="0"/>
                  <a:t> in acid–base reactions</a:t>
                </a:r>
              </a:p>
              <a:p>
                <a:r>
                  <a:rPr lang="en-US" b="1" dirty="0"/>
                  <a:t>Electrons (e⁻)</a:t>
                </a:r>
                <a:r>
                  <a:rPr lang="en-US" dirty="0"/>
                  <a:t> in redox reactions</a:t>
                </a:r>
              </a:p>
              <a:p>
                <a:r>
                  <a:rPr lang="en-US" dirty="0"/>
                  <a:t>Both can reach equilibrium states and are described by thermodynamic parameters such as Gibbs free energy (</a:t>
                </a:r>
                <a:r>
                  <a:rPr lang="el-GR" dirty="0"/>
                  <a:t>Δ</a:t>
                </a:r>
                <a:r>
                  <a:rPr lang="en-US" dirty="0"/>
                  <a:t>G).</a:t>
                </a:r>
                <a:br>
                  <a:rPr lang="en-US" dirty="0"/>
                </a:br>
                <a:r>
                  <a:rPr lang="en-US" dirty="0"/>
                  <a:t>In some systems, such as disproportionation reactions, oxidation and reduction occur simultaneously in the same element:</a:t>
                </a:r>
              </a:p>
              <a:p>
                <a14:m>
                  <m:oMath xmlns:m="http://schemas.openxmlformats.org/officeDocument/2006/math">
                    <m:r>
                      <a:rPr lang="en-US"/>
                      <m:t>2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/>
                      <m:t>→</m:t>
                    </m:r>
                    <m:r>
                      <a:rPr lang="ar-IQ"/>
                      <m:t>2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𝐻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r>
                      <a:rPr lang="ar-IQ" i="1"/>
                      <m:t>𝑂</m:t>
                    </m:r>
                    <m:r>
                      <a:rPr lang="ar-IQ"/>
                      <m:t>+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</m:oMath>
                </a14:m>
                <a:endParaRPr lang="ar-IQ" dirty="0"/>
              </a:p>
              <a:p>
                <a:r>
                  <a:rPr lang="en-US" dirty="0"/>
                  <a:t>Here, oxygen is both oxidized (–1 → 0) and reduced (–1 → –2).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E7F1F3B-BD67-132F-544D-9E62372A9C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952738"/>
                <a:ext cx="10058400" cy="4023360"/>
              </a:xfrm>
              <a:blipFill>
                <a:blip r:embed="rId2"/>
                <a:stretch>
                  <a:fillRect l="-1515" t="-151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83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Brønsted–Lowry theory broadens the acid–base concept to any proton transfer reaction, explaining behaviors in aqueous and non-aqueous systems.</a:t>
            </a:r>
          </a:p>
          <a:p>
            <a:r>
              <a:rPr lang="en-US" dirty="0"/>
              <a:t>Each acid–base process involves conjugate pairs and can be described quantitatively with equilibrium constants (Ka, </a:t>
            </a:r>
            <a:r>
              <a:rPr lang="en-US" dirty="0" err="1"/>
              <a:t>Kb</a:t>
            </a:r>
            <a:r>
              <a:rPr lang="en-US" dirty="0"/>
              <a:t>).</a:t>
            </a:r>
          </a:p>
          <a:p>
            <a:r>
              <a:rPr lang="en-US" dirty="0"/>
              <a:t>Redox reactions involve changes in oxidation numbers and electron transfer, forming the foundation of electrochemistry.</a:t>
            </a:r>
          </a:p>
          <a:p>
            <a:r>
              <a:rPr lang="en-US" dirty="0"/>
              <a:t>Both theories demonstrate dynamic equilibrium and energy exchange in chemical processes.</a:t>
            </a:r>
          </a:p>
          <a:p>
            <a:r>
              <a:rPr lang="en-US" dirty="0"/>
              <a:t>Mastery of these principles is crucial for understanding reaction mechanisms, biochemical transformations, and industrial catalysis.</a:t>
            </a:r>
          </a:p>
          <a:p>
            <a:r>
              <a:rPr lang="en-US" dirty="0"/>
              <a:t>The Brønsted–Lowry model and oxidation–reduction theory together describe two major pathways of chemical change — proton transfer and electron transfer — providing a unified framework for predicting and controlling chemical behavior across diverse systems.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862</Words>
  <Application>Microsoft Office PowerPoint</Application>
  <PresentationFormat>Широкоэкранный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Cambria Math</vt:lpstr>
      <vt:lpstr>Тема Office</vt:lpstr>
      <vt:lpstr>Ретро</vt:lpstr>
      <vt:lpstr>Brønsted-Lowry theory of acids and bases. Reactions that change the degree of oxidation.</vt:lpstr>
      <vt:lpstr>The Brønsted–Lowry concept</vt:lpstr>
      <vt:lpstr>Conjugate acid–base pairs</vt:lpstr>
      <vt:lpstr>Amphoteric and polyprotic substances</vt:lpstr>
      <vt:lpstr>Acid–base strength and equilibrium</vt:lpstr>
      <vt:lpstr>Reactions that change the degree of oxidation</vt:lpstr>
      <vt:lpstr>Balancing redox reactions</vt:lpstr>
      <vt:lpstr>Relationship between acid–base and redox reactions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2025-11-05T14:04:01Z</dcterms:modified>
</cp:coreProperties>
</file>